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30-10-2020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30-10-2020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30-10-2020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30-10-2020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30-10-2020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30-10-2020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30-10-2020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30-10-2020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30-10-2020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30-10-2020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30-10-2020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30-10-2020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Nares" TargetMode="External"/><Relationship Id="rId7" Type="http://schemas.openxmlformats.org/officeDocument/2006/relationships/hyperlink" Target="https://en.wikipedia.org/wiki/Tonsils" TargetMode="External"/><Relationship Id="rId2" Type="http://schemas.openxmlformats.org/officeDocument/2006/relationships/hyperlink" Target="https://en.wikipedia.org/wiki/Common_col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Uvula" TargetMode="External"/><Relationship Id="rId5" Type="http://schemas.openxmlformats.org/officeDocument/2006/relationships/hyperlink" Target="https://en.wikipedia.org/wiki/Hypopharynx" TargetMode="External"/><Relationship Id="rId4" Type="http://schemas.openxmlformats.org/officeDocument/2006/relationships/hyperlink" Target="https://en.wikipedia.org/wiki/Pharyn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racheitis" TargetMode="External"/><Relationship Id="rId2" Type="http://schemas.openxmlformats.org/officeDocument/2006/relationships/hyperlink" Target="https://en.wikipedia.org/wiki/Epiglottiti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Subglottis" TargetMode="External"/><Relationship Id="rId4" Type="http://schemas.openxmlformats.org/officeDocument/2006/relationships/hyperlink" Target="https://en.wikipedia.org/wiki/Trachea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Ear_infection" TargetMode="External"/><Relationship Id="rId2" Type="http://schemas.openxmlformats.org/officeDocument/2006/relationships/hyperlink" Target="https://en.wikipedia.org/wiki/Sinusiti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Bronchiti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UPPER RESPIRATORY TRACT INFECTIONS</a:t>
            </a:r>
            <a:endParaRPr lang="en-US" sz="36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Dr. R.S.G.SOWMYA,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Assistant Professor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Dept of Pathology, </a:t>
            </a:r>
            <a:r>
              <a:rPr lang="en-US" sz="2800" dirty="0" smtClean="0">
                <a:solidFill>
                  <a:schemeClr val="tx1"/>
                </a:solidFill>
              </a:rPr>
              <a:t>SKHMC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kulasekharam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endParaRPr lang="en-US" dirty="0" smtClean="0">
              <a:hlinkClick r:id="rId2" tooltip="Common cold"/>
            </a:endParaRPr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hlinkClick r:id="rId2" tooltip="Common cold"/>
              </a:rPr>
              <a:t>Nasopharyngitis</a:t>
            </a:r>
            <a:r>
              <a:rPr lang="en-US" dirty="0" smtClean="0">
                <a:hlinkClick r:id="rId2" tooltip="Common cold"/>
              </a:rPr>
              <a:t> (</a:t>
            </a:r>
            <a:r>
              <a:rPr lang="en-US" dirty="0" err="1" smtClean="0">
                <a:hlinkClick r:id="rId2" tooltip="Common cold"/>
              </a:rPr>
              <a:t>rhinopharyngitis</a:t>
            </a:r>
            <a:r>
              <a:rPr lang="en-US" dirty="0" smtClean="0">
                <a:hlinkClick r:id="rId2" tooltip="Common cold"/>
              </a:rPr>
              <a:t> or the common cold)</a:t>
            </a:r>
            <a:r>
              <a:rPr lang="en-US" dirty="0" smtClean="0"/>
              <a:t> affects the </a:t>
            </a:r>
            <a:r>
              <a:rPr lang="en-US" dirty="0" err="1" smtClean="0">
                <a:hlinkClick r:id="rId3" tooltip="Nares"/>
              </a:rPr>
              <a:t>nares</a:t>
            </a:r>
            <a:r>
              <a:rPr lang="en-US" dirty="0" smtClean="0"/>
              <a:t>, </a:t>
            </a:r>
            <a:r>
              <a:rPr lang="en-US" dirty="0" smtClean="0">
                <a:hlinkClick r:id="rId4" tooltip="Pharynx"/>
              </a:rPr>
              <a:t>pharynx</a:t>
            </a:r>
            <a:r>
              <a:rPr lang="en-US" dirty="0" smtClean="0"/>
              <a:t>, </a:t>
            </a:r>
            <a:r>
              <a:rPr lang="en-US" dirty="0" err="1" smtClean="0">
                <a:hlinkClick r:id="rId5" tooltip="Hypopharynx"/>
              </a:rPr>
              <a:t>hypopharynx</a:t>
            </a:r>
            <a:r>
              <a:rPr lang="en-US" dirty="0" smtClean="0"/>
              <a:t>, </a:t>
            </a:r>
            <a:r>
              <a:rPr lang="en-US" dirty="0" smtClean="0">
                <a:hlinkClick r:id="rId6" tooltip="Uvula"/>
              </a:rPr>
              <a:t>uvula</a:t>
            </a:r>
            <a:r>
              <a:rPr lang="en-US" dirty="0" smtClean="0"/>
              <a:t>, and </a:t>
            </a:r>
            <a:r>
              <a:rPr lang="en-US" dirty="0" smtClean="0">
                <a:hlinkClick r:id="rId7" tooltip="Tonsils"/>
              </a:rPr>
              <a:t>tonsils</a:t>
            </a:r>
            <a:r>
              <a:rPr lang="en-US" dirty="0" smtClean="0"/>
              <a:t> generally. Without involving the nose, </a:t>
            </a:r>
            <a:r>
              <a:rPr lang="en-US" dirty="0" err="1" smtClean="0"/>
              <a:t>pharyngitis</a:t>
            </a:r>
            <a:r>
              <a:rPr lang="en-US" dirty="0" smtClean="0"/>
              <a:t> inflames the pharynx, </a:t>
            </a:r>
            <a:r>
              <a:rPr lang="en-US" dirty="0" err="1" smtClean="0"/>
              <a:t>hypopharynx</a:t>
            </a:r>
            <a:r>
              <a:rPr lang="en-US" dirty="0" smtClean="0"/>
              <a:t>, uvula, and tonsils.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Similarly, </a:t>
            </a:r>
            <a:r>
              <a:rPr lang="en-US" dirty="0" err="1" smtClean="0">
                <a:hlinkClick r:id="rId2" tooltip="Epiglottitis"/>
              </a:rPr>
              <a:t>epiglottitis</a:t>
            </a:r>
            <a:r>
              <a:rPr lang="en-US" dirty="0" smtClean="0"/>
              <a:t> (</a:t>
            </a:r>
            <a:r>
              <a:rPr lang="en-US" dirty="0" err="1" smtClean="0"/>
              <a:t>supraglottitis</a:t>
            </a:r>
            <a:r>
              <a:rPr lang="en-US" dirty="0" smtClean="0"/>
              <a:t>) inflames the superior portion of the larynx and </a:t>
            </a:r>
            <a:r>
              <a:rPr lang="en-US" dirty="0" err="1" smtClean="0"/>
              <a:t>supraglottic</a:t>
            </a:r>
            <a:r>
              <a:rPr lang="en-US" dirty="0" smtClean="0"/>
              <a:t> area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Laryngitis is in the larynx; </a:t>
            </a:r>
            <a:r>
              <a:rPr lang="en-US" dirty="0" err="1" smtClean="0">
                <a:hlinkClick r:id="rId3" tooltip="Tracheitis"/>
              </a:rPr>
              <a:t>laryngotracheitis</a:t>
            </a:r>
            <a:r>
              <a:rPr lang="en-US" dirty="0" smtClean="0"/>
              <a:t> is in the larynx, trachea, and </a:t>
            </a:r>
            <a:r>
              <a:rPr lang="en-US" dirty="0" err="1" smtClean="0"/>
              <a:t>subglottic</a:t>
            </a:r>
            <a:r>
              <a:rPr lang="en-US" dirty="0" smtClean="0"/>
              <a:t> area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T</a:t>
            </a:r>
            <a:r>
              <a:rPr lang="en-US" dirty="0" err="1" smtClean="0">
                <a:hlinkClick r:id="rId3" tooltip="Tracheitis"/>
              </a:rPr>
              <a:t>racheitis</a:t>
            </a:r>
            <a:r>
              <a:rPr lang="en-US" dirty="0" smtClean="0"/>
              <a:t> is in the </a:t>
            </a:r>
            <a:r>
              <a:rPr lang="en-US" dirty="0" smtClean="0">
                <a:hlinkClick r:id="rId4" tooltip="Trachea"/>
              </a:rPr>
              <a:t>trachea</a:t>
            </a:r>
            <a:r>
              <a:rPr lang="en-US" dirty="0" smtClean="0"/>
              <a:t> and </a:t>
            </a:r>
            <a:r>
              <a:rPr lang="en-US" dirty="0" err="1" smtClean="0">
                <a:hlinkClick r:id="rId5" tooltip="Subglottis"/>
              </a:rPr>
              <a:t>subglottic</a:t>
            </a:r>
            <a:r>
              <a:rPr lang="en-US" dirty="0" smtClean="0"/>
              <a:t> area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Reference</a:t>
            </a:r>
          </a:p>
          <a:p>
            <a:r>
              <a:rPr lang="en-US" dirty="0" smtClean="0"/>
              <a:t>Harsh Mohan Text Book of Pathology</a:t>
            </a:r>
          </a:p>
          <a:p>
            <a:r>
              <a:rPr lang="en-US" dirty="0" smtClean="0"/>
              <a:t>Robbins &amp; </a:t>
            </a:r>
            <a:r>
              <a:rPr lang="en-US" dirty="0" err="1" smtClean="0"/>
              <a:t>Cotran</a:t>
            </a:r>
            <a:r>
              <a:rPr lang="en-US" dirty="0" smtClean="0"/>
              <a:t> Pathologic Basis of Disease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1"/>
            <a:ext cx="8229600" cy="5181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                             </a:t>
            </a:r>
            <a:r>
              <a:rPr lang="en-US" b="1" dirty="0" smtClean="0"/>
              <a:t>INTRODUCTION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The respiratory tract is the most common site of infection by pathogens.</a:t>
            </a:r>
          </a:p>
          <a:p>
            <a:r>
              <a:rPr lang="en-US" dirty="0" smtClean="0"/>
              <a:t>It comes in direct contact with the physical environment and is exposed to airborne micro - organisms. A wide range of organisms can infect the respiratory tract, including viruses, bacteria, fungi and parasites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anatomy of the upper respiratory tract contains several structures that help rid the system of particles and pathogens. 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surfaces of the respiratory tract (nasal and oral passages, </a:t>
            </a:r>
            <a:r>
              <a:rPr lang="en-US" dirty="0" err="1" smtClean="0"/>
              <a:t>nasopharynx</a:t>
            </a:r>
            <a:r>
              <a:rPr lang="en-US" dirty="0" smtClean="0"/>
              <a:t>, </a:t>
            </a:r>
            <a:r>
              <a:rPr lang="en-US" dirty="0" err="1" smtClean="0"/>
              <a:t>oropharynx</a:t>
            </a:r>
            <a:r>
              <a:rPr lang="en-US" dirty="0" smtClean="0"/>
              <a:t>, trachea, bronchi, bronchioles, and alveolar sacs) are colonized by the host </a:t>
            </a:r>
            <a:r>
              <a:rPr lang="en-US" dirty="0" err="1" smtClean="0"/>
              <a:t>microbiota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 These organisms are inhabitants of the respiratory tract and rarely, if ever, cause disease. 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microbiota</a:t>
            </a:r>
            <a:r>
              <a:rPr lang="en-US" dirty="0" smtClean="0"/>
              <a:t> of the respiratory tract has two main functions important in maintaining the healthy state of the host: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These organisms compete with pathogenic organisms for potential attachment sites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They can produce substances that are bactericidal and prevent infection by pathogens.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SIGNS AND SYMPTOMS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 Rhinitis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 err="1" smtClean="0"/>
              <a:t>pharyngitis</a:t>
            </a:r>
            <a:r>
              <a:rPr lang="en-US" dirty="0" smtClean="0"/>
              <a:t>/tonsillitis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laryngitis </a:t>
            </a:r>
          </a:p>
          <a:p>
            <a:pPr>
              <a:buNone/>
            </a:pPr>
            <a:r>
              <a:rPr lang="en-US" dirty="0" smtClean="0"/>
              <a:t>	(often referred to as a common cold, and their complications: </a:t>
            </a:r>
            <a:r>
              <a:rPr lang="en-US" dirty="0" smtClean="0">
                <a:hlinkClick r:id="rId2" tooltip="Sinusitis"/>
              </a:rPr>
              <a:t>sinusitis</a:t>
            </a:r>
            <a:r>
              <a:rPr lang="en-US" dirty="0" smtClean="0"/>
              <a:t>, </a:t>
            </a:r>
            <a:r>
              <a:rPr lang="en-US" dirty="0" smtClean="0">
                <a:hlinkClick r:id="rId3" tooltip="Ear infection"/>
              </a:rPr>
              <a:t>ear infection</a:t>
            </a:r>
            <a:r>
              <a:rPr lang="en-US" dirty="0" smtClean="0"/>
              <a:t>, and sometimes </a:t>
            </a:r>
            <a:r>
              <a:rPr lang="en-US" dirty="0" smtClean="0">
                <a:hlinkClick r:id="rId4" tooltip="Bronchitis"/>
              </a:rPr>
              <a:t>bronchitis</a:t>
            </a:r>
            <a:r>
              <a:rPr lang="en-US" dirty="0" smtClean="0"/>
              <a:t> (though bronchi are generally classified as part of the lower respiratory tract.)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Symptoms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Cough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Sore Throat 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Running Nose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Nasal Congestion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 Headache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low-grade Fever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Facial pressure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Sneezing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Color or consistency changes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 Mucous discharge to yellow, thick, or green are the natural course of viral URTI</a:t>
            </a:r>
          </a:p>
          <a:p>
            <a:r>
              <a:rPr lang="en-US" dirty="0" smtClean="0"/>
              <a:t>Group A beta-hemolytic Streptococcal </a:t>
            </a:r>
            <a:r>
              <a:rPr lang="en-US" dirty="0" err="1" smtClean="0"/>
              <a:t>pharyngitis</a:t>
            </a:r>
            <a:r>
              <a:rPr lang="en-US" dirty="0" smtClean="0"/>
              <a:t>/tonsillitis (strep throat) typically presents with a sudden onset of sore throat, pain with swallowing, and fever. Strep throat does not usually cause runny nose, voice changes, or cough.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Pain and pressure of the ear caused by a middle-ear infection (</a:t>
            </a:r>
            <a:r>
              <a:rPr lang="en-US" dirty="0" err="1" smtClean="0"/>
              <a:t>otitis</a:t>
            </a:r>
            <a:r>
              <a:rPr lang="en-US" dirty="0" smtClean="0"/>
              <a:t> media) and the reddening of the eye caused by viral conjunctivitis are often associated with URTIs.</a:t>
            </a:r>
          </a:p>
          <a:p>
            <a:pPr>
              <a:buNone/>
            </a:pPr>
            <a:r>
              <a:rPr lang="en-US" b="1" dirty="0" smtClean="0"/>
              <a:t>CAUSES</a:t>
            </a:r>
            <a:r>
              <a:rPr lang="en-US" dirty="0" smtClean="0"/>
              <a:t> 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  Upper respiratory infections are due to self-limited viral infections. Occasionally, bacterial infections may cause upper respiratory infections.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Most often, upper respiratory infection is contagious and can spread from person to person by inhaling respiratory droplets from coughing or sneezing.</a:t>
            </a:r>
          </a:p>
          <a:p>
            <a:pPr>
              <a:buNone/>
            </a:pPr>
            <a:r>
              <a:rPr lang="en-US" sz="3100" b="1" dirty="0" smtClean="0"/>
              <a:t>CLASSIFICATION :</a:t>
            </a:r>
          </a:p>
          <a:p>
            <a:pPr>
              <a:buNone/>
            </a:pPr>
            <a:r>
              <a:rPr lang="en-US" dirty="0" smtClean="0"/>
              <a:t>         URTI may be classified by the area inflamed.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 Rhinitis affects the nasal mucosa, while </a:t>
            </a:r>
            <a:r>
              <a:rPr lang="en-US" dirty="0" err="1" smtClean="0"/>
              <a:t>rhinosinusitis</a:t>
            </a:r>
            <a:r>
              <a:rPr lang="en-US" dirty="0" smtClean="0"/>
              <a:t> or Sinusitis affects the nose and </a:t>
            </a:r>
            <a:r>
              <a:rPr lang="en-US" dirty="0" err="1" smtClean="0"/>
              <a:t>Paranasal</a:t>
            </a:r>
            <a:r>
              <a:rPr lang="en-US" dirty="0" smtClean="0"/>
              <a:t> sinusitis, including frontal, </a:t>
            </a:r>
            <a:r>
              <a:rPr lang="en-US" dirty="0" err="1" smtClean="0"/>
              <a:t>ethmoid</a:t>
            </a:r>
            <a:r>
              <a:rPr lang="en-US" dirty="0" smtClean="0"/>
              <a:t>, maxillary, and sphenoid sinuses. 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434</TotalTime>
  <Words>203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Foundry</vt:lpstr>
      <vt:lpstr>UPPER RESPIRATORY TRACT INFECTIONS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UPPER RESPIRATORY TRACT INFECTIONS</dc:title>
  <dc:creator>sowmy</dc:creator>
  <cp:lastModifiedBy>New</cp:lastModifiedBy>
  <cp:revision>20</cp:revision>
  <dcterms:created xsi:type="dcterms:W3CDTF">2006-08-16T00:00:00Z</dcterms:created>
  <dcterms:modified xsi:type="dcterms:W3CDTF">2020-10-30T07:52:51Z</dcterms:modified>
</cp:coreProperties>
</file>